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413" r:id="rId3"/>
    <p:sldId id="400" r:id="rId4"/>
    <p:sldId id="396" r:id="rId5"/>
    <p:sldId id="395" r:id="rId6"/>
    <p:sldId id="393" r:id="rId7"/>
    <p:sldId id="394" r:id="rId8"/>
    <p:sldId id="401" r:id="rId9"/>
    <p:sldId id="397" r:id="rId10"/>
    <p:sldId id="410" r:id="rId11"/>
    <p:sldId id="402" r:id="rId12"/>
    <p:sldId id="403" r:id="rId13"/>
    <p:sldId id="404" r:id="rId14"/>
    <p:sldId id="405" r:id="rId15"/>
    <p:sldId id="408" r:id="rId16"/>
    <p:sldId id="412" r:id="rId17"/>
    <p:sldId id="409" r:id="rId18"/>
    <p:sldId id="407" r:id="rId19"/>
  </p:sldIdLst>
  <p:sldSz cx="9144000" cy="6858000" type="screen4x3"/>
  <p:notesSz cx="9144000" cy="6858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6600"/>
    <a:srgbClr val="FF0000"/>
    <a:srgbClr val="663300"/>
    <a:srgbClr val="CC3300"/>
    <a:srgbClr val="800080"/>
    <a:srgbClr val="FF3300"/>
    <a:srgbClr val="3333FF"/>
    <a:srgbClr val="FF6600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36" autoAdjust="0"/>
    <p:restoredTop sz="94359" autoAdjust="0"/>
  </p:normalViewPr>
  <p:slideViewPr>
    <p:cSldViewPr>
      <p:cViewPr>
        <p:scale>
          <a:sx n="66" d="100"/>
          <a:sy n="66" d="100"/>
        </p:scale>
        <p:origin x="-93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1542" y="-102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adbello\sig\sistema%20integrado%20de%20gestion\procesos\1.%20estrategicos\direccionamiento%20estrategico\registros\comite%20operativo\2011\presentaciones\riesgos\graficos%20dof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title>
      <c:tx>
        <c:rich>
          <a:bodyPr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ES" dirty="0"/>
              <a:t>ANÁLISIS DEL ENTORNO PROCESO GJ </a:t>
            </a:r>
            <a:endParaRPr lang="es-ES" dirty="0" smtClean="0"/>
          </a:p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ES" dirty="0" smtClean="0"/>
              <a:t>MATRIZ </a:t>
            </a:r>
            <a:r>
              <a:rPr lang="es-ES" dirty="0"/>
              <a:t>DOFA MARZO DE 2011</a:t>
            </a:r>
          </a:p>
        </c:rich>
      </c:tx>
      <c:layout>
        <c:manualLayout>
          <c:xMode val="edge"/>
          <c:yMode val="edge"/>
          <c:x val="0.25887176957891322"/>
          <c:y val="3.4425610416046963E-2"/>
        </c:manualLayout>
      </c:layout>
    </c:title>
    <c:plotArea>
      <c:layout/>
      <c:barChart>
        <c:barDir val="bar"/>
        <c:grouping val="clustered"/>
        <c:ser>
          <c:idx val="0"/>
          <c:order val="0"/>
          <c:spPr>
            <a:solidFill>
              <a:schemeClr val="accent3">
                <a:lumMod val="50000"/>
              </a:schemeClr>
            </a:solidFill>
          </c:spPr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ES"/>
              </a:p>
            </c:txPr>
            <c:showVal val="1"/>
          </c:dLbls>
          <c:cat>
            <c:strRef>
              <c:f>Hoja1!$A$159:$A$162</c:f>
              <c:strCache>
                <c:ptCount val="4"/>
                <c:pt idx="0">
                  <c:v>DEBILIDADES</c:v>
                </c:pt>
                <c:pt idx="1">
                  <c:v>OPORTUNIDADES</c:v>
                </c:pt>
                <c:pt idx="2">
                  <c:v>FORTALEZAS</c:v>
                </c:pt>
                <c:pt idx="3">
                  <c:v>AMENAZAS</c:v>
                </c:pt>
              </c:strCache>
            </c:strRef>
          </c:cat>
          <c:val>
            <c:numRef>
              <c:f>Hoja1!$B$159:$B$162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3</c:v>
                </c:pt>
              </c:numCache>
            </c:numRef>
          </c:val>
        </c:ser>
        <c:axId val="57148544"/>
        <c:axId val="57150464"/>
      </c:barChart>
      <c:catAx>
        <c:axId val="57148544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s-ES"/>
                  <a:t>DOFA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7150464"/>
        <c:crosses val="autoZero"/>
        <c:auto val="1"/>
        <c:lblAlgn val="ctr"/>
        <c:lblOffset val="100"/>
      </c:catAx>
      <c:valAx>
        <c:axId val="57150464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s-ES"/>
                  <a:t>No.</a:t>
                </a:r>
              </a:p>
            </c:rich>
          </c:tx>
          <c:layout/>
        </c:title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7148544"/>
        <c:crosses val="autoZero"/>
        <c:crossBetween val="between"/>
      </c:valAx>
      <c:spPr>
        <a:solidFill>
          <a:schemeClr val="accent3">
            <a:lumMod val="60000"/>
            <a:lumOff val="40000"/>
          </a:schemeClr>
        </a:solidFill>
      </c:spPr>
    </c:plotArea>
    <c:plotVisOnly val="1"/>
    <c:dispBlanksAs val="gap"/>
  </c:chart>
  <c:spPr>
    <a:ln>
      <a:solidFill>
        <a:schemeClr val="accent3">
          <a:lumMod val="50000"/>
        </a:schemeClr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56F49B-600F-4008-A651-9987DE31E22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0460AC-BB80-49FA-86D7-C8AF59ADB07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675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CF4F76-755F-4DA9-9C5D-C8F570936AFC}" type="slidenum">
              <a:rPr lang="es-ES_tradnl" smtClean="0"/>
              <a:pPr/>
              <a:t>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3F5578-E379-4C48-85B7-2AE9B08665B5}" type="slidenum">
              <a:rPr lang="es-ES_tradnl" smtClean="0"/>
              <a:pPr>
                <a:defRPr/>
              </a:pPr>
              <a:t>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2D30578-7799-4121-9093-05107A52DA06}" type="slidenum">
              <a:rPr lang="es-ES_tradnl" sz="1200"/>
              <a:pPr algn="r"/>
              <a:t>4</a:t>
            </a:fld>
            <a:endParaRPr lang="es-ES_tradnl" sz="12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9088" y="514350"/>
            <a:ext cx="3427412" cy="2571750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2D30578-7799-4121-9093-05107A52DA06}" type="slidenum">
              <a:rPr lang="es-ES_tradnl" sz="1200"/>
              <a:pPr algn="r"/>
              <a:t>5</a:t>
            </a:fld>
            <a:endParaRPr lang="es-ES_tradnl" sz="12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9088" y="514350"/>
            <a:ext cx="3427412" cy="2571750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2D30578-7799-4121-9093-05107A52DA06}" type="slidenum">
              <a:rPr lang="es-ES_tradnl" sz="1200"/>
              <a:pPr algn="r"/>
              <a:t>6</a:t>
            </a:fld>
            <a:endParaRPr lang="es-ES_tradnl" sz="12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9088" y="514350"/>
            <a:ext cx="3427412" cy="2571750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2D30578-7799-4121-9093-05107A52DA06}" type="slidenum">
              <a:rPr lang="es-ES_tradnl" sz="1200"/>
              <a:pPr algn="r"/>
              <a:t>7</a:t>
            </a:fld>
            <a:endParaRPr lang="es-ES_tradnl" sz="12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9088" y="514350"/>
            <a:ext cx="3427412" cy="2571750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2D30578-7799-4121-9093-05107A52DA06}" type="slidenum">
              <a:rPr lang="es-ES_tradnl" sz="1200"/>
              <a:pPr algn="r"/>
              <a:t>9</a:t>
            </a:fld>
            <a:endParaRPr lang="es-ES_tradnl" sz="12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9088" y="514350"/>
            <a:ext cx="3427412" cy="2571750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2D30578-7799-4121-9093-05107A52DA06}" type="slidenum">
              <a:rPr lang="es-ES_tradnl" sz="1200"/>
              <a:pPr algn="r"/>
              <a:t>10</a:t>
            </a:fld>
            <a:endParaRPr lang="es-ES_tradnl" sz="12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9088" y="514350"/>
            <a:ext cx="3427412" cy="2571750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749AA-BF79-4A03-9EDA-0F3BF6B71A8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01F4A-D758-49D3-967A-8FAED31CE33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57C1F-3F01-4C92-8B8C-558BEE38E56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D902B-FD0B-41C2-A1E7-D92158301AA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09D74-D36B-4387-8507-4C11B027B6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23C84-C212-4C41-BBB0-E9BAA37FCC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7925E-10FD-4B2E-B6E7-75A4C1CC464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01794-D2C4-4A54-8CDE-BA01F3C1600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BD879-941F-445F-94D4-30904A0D65A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70E1C-8DB3-45F9-8C3A-59EF2D05281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9E2A2-A501-4590-BD17-B29D8DABF58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D2AEE92-B127-4688-B871-9389518E87A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1031" name="2 Imagen" descr="informe copy.jpg">
            <a:hlinkClick r:id="" action="ppaction://noaction"/>
          </p:cNvPr>
          <p:cNvPicPr>
            <a:picLocks noChangeAspect="1"/>
          </p:cNvPicPr>
          <p:nvPr/>
        </p:nvPicPr>
        <p:blipFill>
          <a:blip r:embed="rId13" cstate="print"/>
          <a:srcRect l="54688" t="9676" r="12498" b="12904"/>
          <a:stretch>
            <a:fillRect/>
          </a:stretch>
        </p:blipFill>
        <p:spPr bwMode="auto">
          <a:xfrm>
            <a:off x="6143625" y="0"/>
            <a:ext cx="30003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2 Imagen" descr="informe copy.jpg"/>
          <p:cNvPicPr>
            <a:picLocks noChangeAspect="1"/>
          </p:cNvPicPr>
          <p:nvPr/>
        </p:nvPicPr>
        <p:blipFill>
          <a:blip r:embed="rId13" cstate="print"/>
          <a:srcRect l="87500" b="58064"/>
          <a:stretch>
            <a:fillRect/>
          </a:stretch>
        </p:blipFill>
        <p:spPr bwMode="auto">
          <a:xfrm>
            <a:off x="8001000" y="5929313"/>
            <a:ext cx="11430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2 Imagen" descr="informe copy.jpg"/>
          <p:cNvPicPr>
            <a:picLocks noChangeAspect="1"/>
          </p:cNvPicPr>
          <p:nvPr/>
        </p:nvPicPr>
        <p:blipFill>
          <a:blip r:embed="rId13" cstate="print"/>
          <a:srcRect l="89063" b="58064"/>
          <a:stretch>
            <a:fillRect/>
          </a:stretch>
        </p:blipFill>
        <p:spPr bwMode="auto">
          <a:xfrm>
            <a:off x="2143125" y="1000125"/>
            <a:ext cx="100012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2 Imagen" descr="informe copy.jpg"/>
          <p:cNvPicPr>
            <a:picLocks noChangeAspect="1"/>
          </p:cNvPicPr>
          <p:nvPr/>
        </p:nvPicPr>
        <p:blipFill>
          <a:blip r:embed="rId13" cstate="print"/>
          <a:srcRect l="89063" b="58064"/>
          <a:stretch>
            <a:fillRect/>
          </a:stretch>
        </p:blipFill>
        <p:spPr bwMode="auto">
          <a:xfrm>
            <a:off x="4572000" y="1071563"/>
            <a:ext cx="100012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2 Imagen" descr="informe copy.jpg"/>
          <p:cNvPicPr>
            <a:picLocks noChangeAspect="1"/>
          </p:cNvPicPr>
          <p:nvPr/>
        </p:nvPicPr>
        <p:blipFill>
          <a:blip r:embed="rId13" cstate="print"/>
          <a:srcRect l="89063" b="58064"/>
          <a:stretch>
            <a:fillRect/>
          </a:stretch>
        </p:blipFill>
        <p:spPr bwMode="auto">
          <a:xfrm>
            <a:off x="2428875" y="3357563"/>
            <a:ext cx="100012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2 Imagen" descr="informe copy.jpg"/>
          <p:cNvPicPr>
            <a:picLocks noChangeAspect="1"/>
          </p:cNvPicPr>
          <p:nvPr/>
        </p:nvPicPr>
        <p:blipFill>
          <a:blip r:embed="rId13" cstate="print"/>
          <a:srcRect l="89063" b="58064"/>
          <a:stretch>
            <a:fillRect/>
          </a:stretch>
        </p:blipFill>
        <p:spPr bwMode="auto">
          <a:xfrm>
            <a:off x="6858000" y="3429000"/>
            <a:ext cx="100012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2 Imagen" descr="informe copy.jpg"/>
          <p:cNvPicPr>
            <a:picLocks noChangeAspect="1"/>
          </p:cNvPicPr>
          <p:nvPr/>
        </p:nvPicPr>
        <p:blipFill>
          <a:blip r:embed="rId13" cstate="print"/>
          <a:srcRect l="89063" b="58064"/>
          <a:stretch>
            <a:fillRect/>
          </a:stretch>
        </p:blipFill>
        <p:spPr bwMode="auto">
          <a:xfrm>
            <a:off x="4714875" y="4572000"/>
            <a:ext cx="100012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2 Imagen" descr="informe copy.jpg"/>
          <p:cNvPicPr>
            <a:picLocks noChangeAspect="1"/>
          </p:cNvPicPr>
          <p:nvPr/>
        </p:nvPicPr>
        <p:blipFill>
          <a:blip r:embed="rId13" cstate="print"/>
          <a:srcRect l="89063" b="58064"/>
          <a:stretch>
            <a:fillRect/>
          </a:stretch>
        </p:blipFill>
        <p:spPr bwMode="auto">
          <a:xfrm>
            <a:off x="2643188" y="5572125"/>
            <a:ext cx="100012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Imagen 1" descr="escudobello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 cstate="print">
            <a:lum bright="6000" contrast="18000"/>
          </a:blip>
          <a:srcRect/>
          <a:stretch>
            <a:fillRect/>
          </a:stretch>
        </p:blipFill>
        <p:spPr bwMode="auto">
          <a:xfrm>
            <a:off x="0" y="0"/>
            <a:ext cx="1357313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2 Imagen" descr="informe copy.jpg"/>
          <p:cNvPicPr>
            <a:picLocks noChangeAspect="1"/>
          </p:cNvPicPr>
          <p:nvPr/>
        </p:nvPicPr>
        <p:blipFill>
          <a:blip r:embed="rId13" cstate="print"/>
          <a:srcRect l="89063" b="58064"/>
          <a:stretch>
            <a:fillRect/>
          </a:stretch>
        </p:blipFill>
        <p:spPr bwMode="auto">
          <a:xfrm>
            <a:off x="0" y="5929313"/>
            <a:ext cx="100012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18 CuadroTexto"/>
          <p:cNvSpPr txBox="1"/>
          <p:nvPr/>
        </p:nvSpPr>
        <p:spPr>
          <a:xfrm>
            <a:off x="8553450" y="6429375"/>
            <a:ext cx="593725" cy="366713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CC3C257-F11D-4711-8053-3C5D23F0C6F1}" type="slidenum">
              <a:rPr lang="en-US" b="1" kern="0">
                <a:solidFill>
                  <a:srgbClr val="F79646">
                    <a:lumMod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en-US" b="1" kern="0" dirty="0">
              <a:solidFill>
                <a:srgbClr val="F79646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0" y="6488113"/>
            <a:ext cx="3590925" cy="369887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rgbClr val="F79646">
                    <a:lumMod val="75000"/>
                  </a:srgbClr>
                </a:solidFill>
                <a:latin typeface="Calibri"/>
              </a:rPr>
              <a:t>Alcalde:</a:t>
            </a:r>
            <a:r>
              <a:rPr lang="es-ES" kern="0" dirty="0">
                <a:solidFill>
                  <a:srgbClr val="F79646">
                    <a:lumMod val="75000"/>
                  </a:srgbClr>
                </a:solidFill>
                <a:latin typeface="Calibri"/>
              </a:rPr>
              <a:t> </a:t>
            </a:r>
            <a:r>
              <a:rPr lang="es-ES" i="1" kern="0" dirty="0">
                <a:solidFill>
                  <a:srgbClr val="F7964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Oscar Andrés Pérez Muñoz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file:///\\Srv-adbello\sig\sistema%20integrado%20de%20gestion\procesos\1.%20estrategicos\direccionamiento%20estrategico\riesgos\riesgos%20proceso%20DE.xlsx%23mapa" TargetMode="External"/><Relationship Id="rId2" Type="http://schemas.openxmlformats.org/officeDocument/2006/relationships/hyperlink" Target="../../../../../../../2.%20misionales/formacion%20ciudadana/riesgos/riesgos%20proceso%20FC.xlsx#MAPA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../../../../../../../2.%20misionales/formacion%20ciudadana/riesgos/plan%20de%20mejoramiento%20de%20riesgos%20FC.xls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3.xml"/><Relationship Id="rId7" Type="http://schemas.openxmlformats.org/officeDocument/2006/relationships/slide" Target="slide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../../../../../../../2.%20misionales/formacion%20ciudadana/documentos/caracterizacion%20del%20proceso%20formacion%20ciudadana.xls" TargetMode="External"/><Relationship Id="rId5" Type="http://schemas.openxmlformats.org/officeDocument/2006/relationships/hyperlink" Target="../../../../matriz%20dofa/matriz%20dofa%202010.xls" TargetMode="External"/><Relationship Id="rId4" Type="http://schemas.openxmlformats.org/officeDocument/2006/relationships/slide" Target="slide8.xml"/><Relationship Id="rId9" Type="http://schemas.openxmlformats.org/officeDocument/2006/relationships/slide" Target="slid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matriz%20dofa/matriz%20dofa%202010.xl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../2.%20misionales/formacion%20ciudadana/documentos/caracterizacion%20del%20proceso%20formacion%20ciudadana.xl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../../../../../../../2.%20misionales/formacion%20ciudadana/documentos/caracterizacion%20del%20proceso%20formacion%20ciudadana.xl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" y="1700510"/>
            <a:ext cx="8894763" cy="3168650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4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Gestión del Riesgo</a:t>
            </a:r>
            <a:br>
              <a:rPr lang="es-ES_tradnl" sz="4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_tradnl" sz="4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_tradnl" sz="4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_tradnl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Proceso Gestión Jurídica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75275"/>
            <a:ext cx="6400800" cy="696913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2011-03-03</a:t>
            </a:r>
          </a:p>
          <a:p>
            <a:pPr eaLnBrk="1" hangingPunct="1">
              <a:defRPr/>
            </a:pPr>
            <a:endParaRPr lang="es-ES" dirty="0" smtClean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98575" y="44624"/>
            <a:ext cx="4929188" cy="131286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42950" indent="-742950" eaLnBrk="1" hangingPunct="1">
              <a:spcBef>
                <a:spcPct val="20000"/>
              </a:spcBef>
              <a:defRPr/>
            </a:pPr>
            <a:r>
              <a:rPr lang="es-ES_tradnl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Riesgos Identificados </a:t>
            </a:r>
            <a:br>
              <a:rPr lang="es-ES_tradnl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_tradnl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Proceso GJ</a:t>
            </a:r>
            <a:endParaRPr lang="es-ES_tradnl" sz="3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700808"/>
            <a:ext cx="8388424" cy="4727575"/>
          </a:xfrm>
          <a:noFill/>
        </p:spPr>
        <p:txBody>
          <a:bodyPr anchor="ctr"/>
          <a:lstStyle/>
          <a:p>
            <a:pPr marL="742950" indent="-742950" algn="just" eaLnBrk="1" hangingPunct="1">
              <a:buFont typeface="+mj-lt"/>
              <a:buAutoNum type="arabicPeriod" startAt="3"/>
            </a:pPr>
            <a:r>
              <a:rPr lang="es-ES" sz="3600" dirty="0" smtClean="0"/>
              <a:t>Posible </a:t>
            </a:r>
            <a:r>
              <a:rPr lang="es-E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 aplicación de los conceptos emitidos por la Oficina Asesora </a:t>
            </a:r>
            <a:r>
              <a:rPr lang="es-E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Jurídica.</a:t>
            </a:r>
          </a:p>
          <a:p>
            <a:pPr marL="742950" indent="-742950" algn="just" eaLnBrk="1" hangingPunct="1">
              <a:buFont typeface="+mj-lt"/>
              <a:buAutoNum type="arabicPeriod" startAt="3"/>
            </a:pPr>
            <a:endParaRPr lang="es-ES" sz="3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 eaLnBrk="1" hangingPunct="1">
              <a:buFont typeface="+mj-lt"/>
              <a:buAutoNum type="arabicPeriod" startAt="3"/>
            </a:pPr>
            <a:r>
              <a:rPr lang="es-ES" sz="3600" dirty="0" smtClean="0"/>
              <a:t>Posible </a:t>
            </a:r>
            <a:r>
              <a:rPr lang="es-E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emisión de conceptos equivocados a consultas y soportes jurídicos.</a:t>
            </a:r>
            <a:endParaRPr lang="es-E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-27384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Paso 03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2756520"/>
            <a:ext cx="6400800" cy="1752600"/>
          </a:xfrm>
          <a:noFill/>
        </p:spPr>
        <p:txBody>
          <a:bodyPr anchor="ctr"/>
          <a:lstStyle/>
          <a:p>
            <a:pPr eaLnBrk="1" hangingPunct="1">
              <a:lnSpc>
                <a:spcPct val="80000"/>
              </a:lnSpc>
            </a:pPr>
            <a:r>
              <a:rPr lang="es-ES_tradnl" sz="4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Análisis de Riesgos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44624"/>
            <a:ext cx="5184576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s-E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Matriz de Calificación y</a:t>
            </a:r>
            <a:br>
              <a:rPr lang="es-E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Evaluación del Riesgo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8155322" cy="484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44624"/>
            <a:ext cx="5184576" cy="129614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s-E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Matriz de Calificación y</a:t>
            </a:r>
            <a:br>
              <a:rPr lang="es-E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Evaluación del Riesgo</a:t>
            </a:r>
            <a:br>
              <a:rPr lang="es-E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Proceso GJ</a:t>
            </a: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8128190" cy="4825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6156176" y="4653136"/>
            <a:ext cx="223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smtClean="0">
                <a:solidFill>
                  <a:srgbClr val="3333FF"/>
                </a:solidFill>
              </a:rPr>
              <a:t>R1: </a:t>
            </a:r>
            <a:r>
              <a:rPr lang="es-ES" sz="1200" dirty="0" smtClean="0"/>
              <a:t>Posible pérdida de demandas impuestas contra la Administración. Ver amenaza 03 de la Matriz DOFA del proceso GJ.</a:t>
            </a:r>
            <a:endParaRPr lang="es-ES" sz="12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3851920" y="2278613"/>
            <a:ext cx="223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smtClean="0">
                <a:solidFill>
                  <a:srgbClr val="3333FF"/>
                </a:solidFill>
              </a:rPr>
              <a:t>R2: </a:t>
            </a:r>
            <a:r>
              <a:rPr lang="es-ES" sz="1200" dirty="0" smtClean="0"/>
              <a:t>Posible falta de oportunidad en la atención de las solicitudes jurídicas</a:t>
            </a:r>
            <a:endParaRPr lang="es-ES" sz="1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6156424" y="2278613"/>
            <a:ext cx="223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smtClean="0">
                <a:solidFill>
                  <a:srgbClr val="3333FF"/>
                </a:solidFill>
              </a:rPr>
              <a:t>R3: </a:t>
            </a:r>
            <a:r>
              <a:rPr lang="es-ES" sz="1200" dirty="0" smtClean="0"/>
              <a:t>Posible no aplicación de los conceptos emitidos por la Oficina Asesora Jurídica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3851920" y="3564000"/>
            <a:ext cx="223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smtClean="0">
                <a:solidFill>
                  <a:srgbClr val="3333FF"/>
                </a:solidFill>
              </a:rPr>
              <a:t>R4: </a:t>
            </a:r>
            <a:r>
              <a:rPr lang="es-ES" sz="1200" dirty="0" smtClean="0"/>
              <a:t>Posible emisión de conceptos equivocados a consultas y soportes jurídicos.</a:t>
            </a:r>
            <a:endParaRPr lang="es-ES" sz="12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000128" y="6525344"/>
            <a:ext cx="3488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En total participaron 3 evaluadores</a:t>
            </a:r>
            <a:endParaRPr lang="es-E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11 Elipse"/>
          <p:cNvSpPr/>
          <p:nvPr/>
        </p:nvSpPr>
        <p:spPr bwMode="auto">
          <a:xfrm>
            <a:off x="6840000" y="3600000"/>
            <a:ext cx="864096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" name="13 Conector recto de flecha"/>
          <p:cNvCxnSpPr>
            <a:stCxn id="5" idx="0"/>
            <a:endCxn id="12" idx="4"/>
          </p:cNvCxnSpPr>
          <p:nvPr/>
        </p:nvCxnSpPr>
        <p:spPr bwMode="auto">
          <a:xfrm rot="16200000" flipV="1">
            <a:off x="7033576" y="4414536"/>
            <a:ext cx="477072" cy="12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15 Conector recto de flecha"/>
          <p:cNvCxnSpPr>
            <a:stCxn id="8" idx="3"/>
            <a:endCxn id="12" idx="2"/>
          </p:cNvCxnSpPr>
          <p:nvPr/>
        </p:nvCxnSpPr>
        <p:spPr bwMode="auto">
          <a:xfrm>
            <a:off x="6083920" y="3887166"/>
            <a:ext cx="756080" cy="86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-27384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Paso 04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2756520"/>
            <a:ext cx="6400800" cy="1752600"/>
          </a:xfrm>
          <a:noFill/>
        </p:spPr>
        <p:txBody>
          <a:bodyPr anchor="ctr"/>
          <a:lstStyle/>
          <a:p>
            <a:pPr eaLnBrk="1" hangingPunct="1">
              <a:lnSpc>
                <a:spcPct val="80000"/>
              </a:lnSpc>
            </a:pPr>
            <a:r>
              <a:rPr lang="es-ES_tradnl" sz="4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Valoración de riesgos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624" y="-27384"/>
            <a:ext cx="5040560" cy="1470025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Valoración de riesgos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2060848"/>
            <a:ext cx="6840760" cy="3816424"/>
          </a:xfrm>
          <a:noFill/>
        </p:spPr>
        <p:txBody>
          <a:bodyPr anchor="ctr"/>
          <a:lstStyle/>
          <a:p>
            <a:pPr eaLnBrk="1" hangingPunct="1">
              <a:lnSpc>
                <a:spcPct val="80000"/>
              </a:lnSpc>
            </a:pPr>
            <a:r>
              <a:rPr lang="es-ES_tradnl" sz="4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Identificación de los controles establecidos para cada uno de los riesgos</a:t>
            </a:r>
            <a:endParaRPr lang="es-ES_tradnl" sz="48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3" action="ppaction://hlinkfi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44624"/>
            <a:ext cx="5184576" cy="129614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s-E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Matriz de Calificación y</a:t>
            </a:r>
            <a:br>
              <a:rPr lang="es-E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Evaluación del Riesgo</a:t>
            </a:r>
            <a:br>
              <a:rPr lang="es-E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Proceso  GJ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8128190" cy="4825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12 CuadroTexto"/>
          <p:cNvSpPr txBox="1"/>
          <p:nvPr/>
        </p:nvSpPr>
        <p:spPr>
          <a:xfrm>
            <a:off x="6156176" y="4653136"/>
            <a:ext cx="223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smtClean="0">
                <a:solidFill>
                  <a:srgbClr val="3333FF"/>
                </a:solidFill>
              </a:rPr>
              <a:t>R1: </a:t>
            </a:r>
            <a:r>
              <a:rPr lang="es-ES" sz="1200" dirty="0" smtClean="0"/>
              <a:t>Posible pérdida de demandas impuestas contra la Administración. Ver amenaza 03 de la Matriz DOFA del proceso GJ.</a:t>
            </a:r>
            <a:endParaRPr lang="es-ES" sz="12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851920" y="2278613"/>
            <a:ext cx="223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 smtClean="0">
                <a:solidFill>
                  <a:srgbClr val="3333FF"/>
                </a:solidFill>
              </a:rPr>
              <a:t>R2: </a:t>
            </a:r>
            <a:r>
              <a:rPr lang="es-ES" sz="1200" dirty="0" smtClean="0"/>
              <a:t>Posible falta de oportunidad en la atención de las solicitudes jurídicas</a:t>
            </a:r>
            <a:endParaRPr lang="es-ES" sz="12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6156176" y="2278613"/>
            <a:ext cx="223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smtClean="0">
                <a:solidFill>
                  <a:srgbClr val="3333FF"/>
                </a:solidFill>
              </a:rPr>
              <a:t>R3: </a:t>
            </a:r>
            <a:r>
              <a:rPr lang="es-ES" sz="1200" dirty="0" smtClean="0"/>
              <a:t>Posible no aplicación de los conceptos emitidos por la Oficina Asesora Jurídica</a:t>
            </a:r>
            <a:endParaRPr lang="es-ES" sz="12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3851920" y="3501008"/>
            <a:ext cx="223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smtClean="0">
                <a:solidFill>
                  <a:srgbClr val="3333FF"/>
                </a:solidFill>
              </a:rPr>
              <a:t>R4: </a:t>
            </a:r>
            <a:r>
              <a:rPr lang="es-ES" sz="1200" dirty="0" smtClean="0"/>
              <a:t>Posible emisión de conceptos equivocados a consultas y soportes jurídicos.</a:t>
            </a:r>
            <a:endParaRPr lang="es-ES" sz="12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5000128" y="6525344"/>
            <a:ext cx="3488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En total participaron 3 evaluadores</a:t>
            </a:r>
            <a:endParaRPr lang="es-E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17 Elipse"/>
          <p:cNvSpPr/>
          <p:nvPr/>
        </p:nvSpPr>
        <p:spPr bwMode="auto">
          <a:xfrm>
            <a:off x="6948000" y="3528000"/>
            <a:ext cx="648634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0" name="19 Conector recto de flecha"/>
          <p:cNvCxnSpPr>
            <a:stCxn id="16" idx="3"/>
            <a:endCxn id="18" idx="2"/>
          </p:cNvCxnSpPr>
          <p:nvPr/>
        </p:nvCxnSpPr>
        <p:spPr bwMode="auto">
          <a:xfrm flipV="1">
            <a:off x="6083920" y="3816032"/>
            <a:ext cx="864080" cy="814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21 Conector recto de flecha"/>
          <p:cNvCxnSpPr>
            <a:stCxn id="15" idx="2"/>
            <a:endCxn id="18" idx="0"/>
          </p:cNvCxnSpPr>
          <p:nvPr/>
        </p:nvCxnSpPr>
        <p:spPr bwMode="auto">
          <a:xfrm rot="16200000" flipH="1">
            <a:off x="6970718" y="3226401"/>
            <a:ext cx="603056" cy="14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44624"/>
            <a:ext cx="5184576" cy="129614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s-E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Matriz de Calificación y</a:t>
            </a:r>
            <a:br>
              <a:rPr lang="es-E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Evaluación del Riesgo</a:t>
            </a:r>
            <a:br>
              <a:rPr lang="es-E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Proceso GJ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5000128" y="6525344"/>
            <a:ext cx="3488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En total participaron 5 evaluadores</a:t>
            </a:r>
            <a:endParaRPr lang="es-E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6516216" y="5733256"/>
            <a:ext cx="2178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Riesgo Importante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6516216" y="3933056"/>
            <a:ext cx="2178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Riesgo Importante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6660232" y="1700808"/>
            <a:ext cx="2198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i="1" dirty="0" smtClean="0">
                <a:latin typeface="Times New Roman" pitchFamily="18" charset="0"/>
                <a:cs typeface="Times New Roman" pitchFamily="18" charset="0"/>
              </a:rPr>
              <a:t>Valoración del riesgo</a:t>
            </a:r>
            <a:endParaRPr lang="es-E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6516216" y="4859868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Riesgo Importante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6515415" y="2708920"/>
            <a:ext cx="2089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Riesgo Moderado</a:t>
            </a:r>
            <a:endParaRPr lang="es-E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14 Tabla"/>
          <p:cNvGraphicFramePr>
            <a:graphicFrameLocks noGrp="1"/>
          </p:cNvGraphicFramePr>
          <p:nvPr/>
        </p:nvGraphicFramePr>
        <p:xfrm>
          <a:off x="323528" y="1700807"/>
          <a:ext cx="5544616" cy="4680521"/>
        </p:xfrm>
        <a:graphic>
          <a:graphicData uri="http://schemas.openxmlformats.org/drawingml/2006/table">
            <a:tbl>
              <a:tblPr/>
              <a:tblGrid>
                <a:gridCol w="277835"/>
                <a:gridCol w="2850827"/>
                <a:gridCol w="676467"/>
                <a:gridCol w="563722"/>
                <a:gridCol w="1175765"/>
              </a:tblGrid>
              <a:tr h="46805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latin typeface="Arial"/>
                        </a:rPr>
                        <a:t>No.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latin typeface="Arial"/>
                        </a:rPr>
                        <a:t>RIESGO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latin typeface="Arial"/>
                        </a:rPr>
                        <a:t>TNI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latin typeface="Arial"/>
                        </a:rPr>
                        <a:t>TNP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latin typeface="Arial"/>
                        </a:rPr>
                        <a:t>VALORACIÓN DEL RIESGO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148035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latin typeface="Arial"/>
                        </a:rPr>
                        <a:t>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latin typeface="Arial"/>
                        </a:rPr>
                        <a:t>Posible pérdida de demandas impuestas contra la Administración. Ver amenaza 03 de la Matriz DOFA del proceso GJ.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578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latin typeface="Arial"/>
                        </a:rPr>
                        <a:t>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latin typeface="Arial"/>
                        </a:rPr>
                        <a:t>Posible falta de oportunidad en la atención de las solicitudes jurídicas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84902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latin typeface="Arial"/>
                        </a:rPr>
                        <a:t>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latin typeface="Arial"/>
                        </a:rPr>
                        <a:t>Posible no aplicación de los conceptos emitidos por la Oficina Asesora Jurídica.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latin typeface="Arial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92522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latin typeface="Arial"/>
                        </a:rPr>
                        <a:t>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latin typeface="Arial"/>
                        </a:rPr>
                        <a:t>Posible emisión de conceptos equivocados a consultas y soportes jurídicos.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latin typeface="Arial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9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-27384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Paso 05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2756520"/>
            <a:ext cx="6400800" cy="1752600"/>
          </a:xfrm>
          <a:noFill/>
        </p:spPr>
        <p:txBody>
          <a:bodyPr anchor="ctr"/>
          <a:lstStyle/>
          <a:p>
            <a:pPr eaLnBrk="1" hangingPunct="1">
              <a:lnSpc>
                <a:spcPct val="80000"/>
              </a:lnSpc>
            </a:pPr>
            <a:r>
              <a:rPr lang="es-ES_tradnl" sz="4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Plan de Mejoramiento de Riesgos</a:t>
            </a:r>
            <a:endParaRPr lang="es-ES_tradnl" sz="48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71575" y="60325"/>
            <a:ext cx="4972050" cy="1225550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Pasos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81300"/>
            <a:ext cx="8229600" cy="3527425"/>
          </a:xfrm>
        </p:spPr>
        <p:txBody>
          <a:bodyPr anchor="ctr"/>
          <a:lstStyle/>
          <a:p>
            <a:pPr marL="571500" indent="-514350" algn="just" eaLnBrk="1" hangingPunct="1">
              <a:lnSpc>
                <a:spcPct val="80000"/>
              </a:lnSpc>
              <a:buClr>
                <a:srgbClr val="FF0000"/>
              </a:buClr>
              <a:buFontTx/>
              <a:buAutoNum type="arabicPeriod"/>
            </a:pPr>
            <a:r>
              <a:rPr lang="es-ES_tradnl" sz="2400" smtClean="0">
                <a:hlinkClick r:id="rId3" action="ppaction://hlinksldjump"/>
              </a:rPr>
              <a:t>Contexto estratégico</a:t>
            </a:r>
            <a:r>
              <a:rPr lang="es-ES_tradnl" sz="2400" smtClean="0"/>
              <a:t>.</a:t>
            </a:r>
          </a:p>
          <a:p>
            <a:pPr marL="571500" indent="-514350" algn="just" eaLnBrk="1" hangingPunct="1">
              <a:lnSpc>
                <a:spcPct val="80000"/>
              </a:lnSpc>
              <a:buClr>
                <a:srgbClr val="FF0000"/>
              </a:buClr>
              <a:buFontTx/>
              <a:buAutoNum type="arabicPeriod"/>
            </a:pPr>
            <a:r>
              <a:rPr lang="es-ES_tradnl" sz="2400" smtClean="0">
                <a:hlinkClick r:id="rId4" action="ppaction://hlinksldjump"/>
              </a:rPr>
              <a:t>Identificación de riesgos</a:t>
            </a:r>
            <a:r>
              <a:rPr lang="es-ES_tradnl" sz="2400" smtClean="0"/>
              <a:t> (descripción, causa y efecto) con base en el contexto estratégico (</a:t>
            </a:r>
            <a:r>
              <a:rPr lang="es-ES_tradnl" sz="2400" smtClean="0">
                <a:hlinkClick r:id="rId5" action="ppaction://hlinkfile"/>
              </a:rPr>
              <a:t>Matriz DOFA</a:t>
            </a:r>
            <a:r>
              <a:rPr lang="es-ES_tradnl" sz="2400" smtClean="0"/>
              <a:t>), en el </a:t>
            </a:r>
            <a:r>
              <a:rPr lang="es-ES_tradnl" sz="2400" smtClean="0">
                <a:hlinkClick r:id="rId6" action="ppaction://hlinkfile"/>
              </a:rPr>
              <a:t>objetivo y actividades del proceso </a:t>
            </a:r>
            <a:r>
              <a:rPr lang="es-ES_tradnl" sz="2400" smtClean="0"/>
              <a:t>(Caracterización)</a:t>
            </a:r>
          </a:p>
          <a:p>
            <a:pPr marL="571500" indent="-514350" algn="just" eaLnBrk="1" hangingPunct="1">
              <a:lnSpc>
                <a:spcPct val="80000"/>
              </a:lnSpc>
              <a:buClr>
                <a:srgbClr val="FF0000"/>
              </a:buClr>
              <a:buFontTx/>
              <a:buAutoNum type="arabicPeriod"/>
            </a:pPr>
            <a:r>
              <a:rPr lang="es-ES_tradnl" sz="2400" smtClean="0">
                <a:hlinkClick r:id="rId7" action="ppaction://hlinksldjump"/>
              </a:rPr>
              <a:t>Análisis de riesgos</a:t>
            </a:r>
            <a:r>
              <a:rPr lang="es-ES_tradnl" sz="2400" smtClean="0"/>
              <a:t> (calificación y evaluación)</a:t>
            </a:r>
          </a:p>
          <a:p>
            <a:pPr marL="571500" indent="-514350" algn="just" eaLnBrk="1" hangingPunct="1">
              <a:lnSpc>
                <a:spcPct val="80000"/>
              </a:lnSpc>
              <a:buClr>
                <a:srgbClr val="FF0000"/>
              </a:buClr>
              <a:buFontTx/>
              <a:buAutoNum type="arabicPeriod"/>
            </a:pPr>
            <a:r>
              <a:rPr lang="es-ES_tradnl" sz="2400" smtClean="0">
                <a:hlinkClick r:id="rId8" action="ppaction://hlinksldjump"/>
              </a:rPr>
              <a:t>Valoración de riesgos</a:t>
            </a:r>
            <a:r>
              <a:rPr lang="es-ES_tradnl" sz="2400" smtClean="0"/>
              <a:t> (controles: Seguros, tercerización, calificación y priorización)</a:t>
            </a:r>
          </a:p>
          <a:p>
            <a:pPr marL="571500" indent="-514350" algn="just" eaLnBrk="1" hangingPunct="1">
              <a:lnSpc>
                <a:spcPct val="80000"/>
              </a:lnSpc>
              <a:buClr>
                <a:srgbClr val="FF0000"/>
              </a:buClr>
              <a:buFontTx/>
              <a:buAutoNum type="arabicPeriod"/>
            </a:pPr>
            <a:r>
              <a:rPr lang="es-ES_tradnl" sz="2400" smtClean="0">
                <a:hlinkClick r:id="rId9" action="ppaction://hlinksldjump"/>
              </a:rPr>
              <a:t>Plan de mejoramiento</a:t>
            </a:r>
            <a:r>
              <a:rPr lang="es-ES_tradnl" sz="2400" smtClean="0"/>
              <a:t> (acciones: evitar, reducir o transferir)</a:t>
            </a:r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395288" y="1844675"/>
            <a:ext cx="82804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_tradnl" sz="2400" dirty="0"/>
              <a:t>Aplicación práctica del componente de Riesgos en el Proceso </a:t>
            </a:r>
            <a:r>
              <a:rPr lang="es-ES_tradnl" sz="2400" dirty="0" smtClean="0"/>
              <a:t>Gestión Jurídica: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-27384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Paso 01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2756520"/>
            <a:ext cx="6400800" cy="1752600"/>
          </a:xfrm>
          <a:noFill/>
        </p:spPr>
        <p:txBody>
          <a:bodyPr anchor="ctr"/>
          <a:lstStyle/>
          <a:p>
            <a:pPr eaLnBrk="1" hangingPunct="1">
              <a:lnSpc>
                <a:spcPct val="80000"/>
              </a:lnSpc>
            </a:pPr>
            <a:r>
              <a:rPr lang="es-ES_tradnl" sz="4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Contexto Estratégico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44624"/>
            <a:ext cx="504056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Análisis DOFA</a:t>
            </a:r>
            <a:r>
              <a:rPr lang="es-ES_tradnl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_tradnl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_tradnl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Alcaldía de Bello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475656" y="1340768"/>
          <a:ext cx="4752528" cy="5112577"/>
        </p:xfrm>
        <a:graphic>
          <a:graphicData uri="http://schemas.openxmlformats.org/drawingml/2006/table">
            <a:tbl>
              <a:tblPr/>
              <a:tblGrid>
                <a:gridCol w="3127583"/>
                <a:gridCol w="419341"/>
                <a:gridCol w="401868"/>
                <a:gridCol w="401868"/>
                <a:gridCol w="401868"/>
              </a:tblGrid>
              <a:tr h="26908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latin typeface="Arial"/>
                        </a:rPr>
                        <a:t>PROCESO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latin typeface="Arial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latin typeface="Arial"/>
                        </a:rPr>
                        <a:t>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latin typeface="Arial"/>
                        </a:rPr>
                        <a:t>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latin typeface="Arial"/>
                        </a:rPr>
                        <a:t>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latin typeface="Arial"/>
                        </a:rPr>
                        <a:t>Direccionamiento Estratégico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latin typeface="Arial"/>
                        </a:rPr>
                        <a:t>Planeación Administrativa y Financiera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latin typeface="Arial"/>
                        </a:rPr>
                        <a:t>Comunicaciones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latin typeface="Arial"/>
                        </a:rPr>
                        <a:t>Gestión Social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latin typeface="Arial"/>
                        </a:rPr>
                        <a:t>Gestión de Trámites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latin typeface="Arial"/>
                        </a:rPr>
                        <a:t>Asesoría y Asistencia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latin typeface="Arial"/>
                        </a:rPr>
                        <a:t>Desarrollo Integral del Territorio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latin typeface="Arial"/>
                        </a:rPr>
                        <a:t>Formación Ciudadana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latin typeface="Arial"/>
                        </a:rPr>
                        <a:t>Vigilancia y Control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latin typeface="Arial"/>
                        </a:rPr>
                        <a:t>Gestión del Talento Humano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latin typeface="Arial"/>
                        </a:rPr>
                        <a:t>Administración de Rentas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latin typeface="Arial"/>
                        </a:rPr>
                        <a:t>Gestión Contratación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latin typeface="Arial"/>
                        </a:rPr>
                        <a:t>Gestión Jurídica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latin typeface="Arial"/>
                        </a:rPr>
                        <a:t>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latin typeface="Arial"/>
                        </a:rPr>
                        <a:t>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latin typeface="Arial"/>
                        </a:rPr>
                        <a:t>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latin typeface="Arial"/>
                        </a:rPr>
                        <a:t>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latin typeface="Arial"/>
                        </a:rPr>
                        <a:t>Gestión de la Información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latin typeface="Arial"/>
                        </a:rPr>
                        <a:t>Gestión de los Recursos Físicos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latin typeface="Arial"/>
                        </a:rPr>
                        <a:t>Mejoramiento Continuo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latin typeface="Arial"/>
                        </a:rPr>
                        <a:t>Evaluación Independiente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latin typeface="Arial"/>
                        </a:rPr>
                        <a:t>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latin typeface="Arial"/>
                        </a:rPr>
                        <a:t>144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latin typeface="Arial"/>
                        </a:rPr>
                        <a:t>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latin typeface="Arial"/>
                        </a:rPr>
                        <a:t>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latin typeface="Arial"/>
                        </a:rPr>
                        <a:t>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" name="4 Llamada rectangular redondeada"/>
          <p:cNvSpPr/>
          <p:nvPr/>
        </p:nvSpPr>
        <p:spPr bwMode="auto">
          <a:xfrm>
            <a:off x="6516688" y="2420938"/>
            <a:ext cx="2447925" cy="2663825"/>
          </a:xfrm>
          <a:prstGeom prst="wedgeRoundRectCallout">
            <a:avLst>
              <a:gd name="adj1" fmla="val -58775"/>
              <a:gd name="adj2" fmla="val 23821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just">
              <a:defRPr/>
            </a:pPr>
            <a:r>
              <a:rPr lang="es-ES" sz="1600" dirty="0"/>
              <a:t>Es importante aclarar que para el ejercicio es más relevante hacer mayor énfasis en las Debilidades y en las Amenazas por ello la cantidad tan representativa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44624"/>
            <a:ext cx="504056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Análisis</a:t>
            </a:r>
            <a:br>
              <a:rPr lang="es-ES_tradnl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_tradnl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file"/>
              </a:rPr>
              <a:t>Matriz DOFA GJ</a:t>
            </a:r>
            <a:endParaRPr lang="es-ES_tradnl" sz="32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6" name="3 Gráfico"/>
          <p:cNvGraphicFramePr>
            <a:graphicFrameLocks/>
          </p:cNvGraphicFramePr>
          <p:nvPr/>
        </p:nvGraphicFramePr>
        <p:xfrm>
          <a:off x="971600" y="1700808"/>
          <a:ext cx="712879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624" y="44624"/>
            <a:ext cx="4968552" cy="1512168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Objetivo </a:t>
            </a:r>
            <a:br>
              <a:rPr lang="es-ES_tradnl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_tradnl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file"/>
              </a:rPr>
              <a:t>Proceso GJ</a:t>
            </a:r>
            <a:endParaRPr lang="es-ES_tradnl" sz="32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8280920" cy="4104456"/>
          </a:xfrm>
        </p:spPr>
        <p:txBody>
          <a:bodyPr anchor="ctr"/>
          <a:lstStyle/>
          <a:p>
            <a:r>
              <a:rPr lang="es-ES" b="1" i="1" dirty="0" smtClean="0"/>
              <a:t>Brindar </a:t>
            </a:r>
            <a:r>
              <a:rPr lang="es-ES" b="1" i="1" dirty="0" smtClean="0">
                <a:solidFill>
                  <a:srgbClr val="FF0000"/>
                </a:solidFill>
              </a:rPr>
              <a:t>apoyo jurídico </a:t>
            </a:r>
            <a:r>
              <a:rPr lang="es-ES" b="1" i="1" dirty="0" smtClean="0"/>
              <a:t>al Despacho del Alcalde y demás dependencias de la Administración Central Municipal, de forma </a:t>
            </a:r>
            <a:r>
              <a:rPr lang="es-ES" b="1" i="1" dirty="0" smtClean="0">
                <a:solidFill>
                  <a:srgbClr val="006600"/>
                </a:solidFill>
              </a:rPr>
              <a:t>oportuna</a:t>
            </a:r>
            <a:r>
              <a:rPr lang="es-ES" b="1" i="1" dirty="0" smtClean="0"/>
              <a:t> y con </a:t>
            </a:r>
            <a:r>
              <a:rPr lang="es-ES" b="1" i="1" dirty="0" smtClean="0">
                <a:solidFill>
                  <a:srgbClr val="003399"/>
                </a:solidFill>
              </a:rPr>
              <a:t>calidad</a:t>
            </a:r>
            <a:r>
              <a:rPr lang="es-ES" b="1" i="1" dirty="0" smtClean="0"/>
              <a:t>, de acuerdo con la </a:t>
            </a:r>
            <a:r>
              <a:rPr lang="es-ES" b="1" i="1" dirty="0" smtClean="0">
                <a:solidFill>
                  <a:srgbClr val="7030A0"/>
                </a:solidFill>
              </a:rPr>
              <a:t>legislación vigente</a:t>
            </a:r>
            <a:r>
              <a:rPr lang="es-ES" b="1" i="1" dirty="0" smtClean="0"/>
              <a:t>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98575" y="44624"/>
            <a:ext cx="4929188" cy="1312862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Riesgos </a:t>
            </a:r>
            <a:br>
              <a:rPr lang="es-ES_tradnl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_tradnl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Proceso GJ</a:t>
            </a:r>
            <a:endParaRPr lang="es-ES_tradnl" sz="32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73238"/>
            <a:ext cx="8229600" cy="4727575"/>
          </a:xfrm>
          <a:noFill/>
        </p:spPr>
        <p:txBody>
          <a:bodyPr anchor="ctr"/>
          <a:lstStyle/>
          <a:p>
            <a:pPr algn="just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s-ES" sz="4400" dirty="0" smtClean="0"/>
              <a:t>Incumplimiento del </a:t>
            </a:r>
            <a:r>
              <a:rPr lang="es-ES" sz="4400" dirty="0" smtClean="0">
                <a:hlinkClick r:id="rId4" action="ppaction://hlinkfile"/>
              </a:rPr>
              <a:t>objetivo del proceso.</a:t>
            </a:r>
            <a:endParaRPr lang="es-ES" sz="4400" dirty="0" smtClean="0"/>
          </a:p>
          <a:p>
            <a:pPr algn="just" eaLnBrk="1" hangingPunct="1">
              <a:lnSpc>
                <a:spcPct val="90000"/>
              </a:lnSpc>
              <a:buFontTx/>
              <a:buBlip>
                <a:blip r:embed="rId3"/>
              </a:buBlip>
            </a:pPr>
            <a:endParaRPr lang="es-ES" sz="4400" dirty="0" smtClean="0"/>
          </a:p>
          <a:p>
            <a:pPr algn="just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s-ES" sz="4400" dirty="0" smtClean="0"/>
              <a:t>Incumplimiento de las </a:t>
            </a:r>
            <a:r>
              <a:rPr lang="es-ES" sz="4400" dirty="0" smtClean="0">
                <a:hlinkClick r:id="rId4" action="ppaction://hlinkfile"/>
              </a:rPr>
              <a:t>actividades del proceso.</a:t>
            </a:r>
            <a:endParaRPr lang="es-ES_tradnl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-27384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Paso 02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2756520"/>
            <a:ext cx="6400800" cy="1752600"/>
          </a:xfrm>
          <a:noFill/>
        </p:spPr>
        <p:txBody>
          <a:bodyPr anchor="ctr"/>
          <a:lstStyle/>
          <a:p>
            <a:pPr eaLnBrk="1" hangingPunct="1">
              <a:lnSpc>
                <a:spcPct val="80000"/>
              </a:lnSpc>
            </a:pPr>
            <a:r>
              <a:rPr lang="es-ES_tradnl" sz="4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Identificación de Riesgos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7624" y="44624"/>
            <a:ext cx="5040560" cy="131286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42950" indent="-742950" eaLnBrk="1" hangingPunct="1">
              <a:spcBef>
                <a:spcPct val="20000"/>
              </a:spcBef>
              <a:defRPr/>
            </a:pPr>
            <a:r>
              <a:rPr lang="es-ES_tradnl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Riesgos Identificados </a:t>
            </a:r>
            <a:br>
              <a:rPr lang="es-ES_tradnl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_tradnl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Proceso GJ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772816"/>
            <a:ext cx="8388424" cy="4727575"/>
          </a:xfrm>
          <a:noFill/>
        </p:spPr>
        <p:txBody>
          <a:bodyPr anchor="ctr"/>
          <a:lstStyle/>
          <a:p>
            <a:pPr marL="742950" indent="-742950" algn="just" eaLnBrk="1" hangingPunct="1">
              <a:buFont typeface="+mj-lt"/>
              <a:buAutoNum type="arabicPeriod"/>
            </a:pPr>
            <a:r>
              <a:rPr lang="es-ES" sz="3600" dirty="0" smtClean="0"/>
              <a:t>Posible </a:t>
            </a:r>
            <a:r>
              <a:rPr lang="es-E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pérdida de demandas impuestas contra la Administración. </a:t>
            </a:r>
            <a:r>
              <a:rPr lang="es-ES" sz="3600" dirty="0" smtClean="0">
                <a:latin typeface="+mj-lt"/>
                <a:cs typeface="Times New Roman" pitchFamily="18" charset="0"/>
              </a:rPr>
              <a:t>Ver amenaza 03 de la Matriz DOFA del proceso GJ.</a:t>
            </a:r>
            <a:endParaRPr lang="es-ES" sz="3600" dirty="0" smtClean="0">
              <a:latin typeface="+mj-lt"/>
            </a:endParaRPr>
          </a:p>
          <a:p>
            <a:pPr marL="742950" indent="-742950" algn="just" eaLnBrk="1" hangingPunct="1">
              <a:buFont typeface="+mj-lt"/>
              <a:buAutoNum type="arabicPeriod"/>
            </a:pPr>
            <a:endParaRPr lang="es-ES" sz="1600" dirty="0" smtClean="0"/>
          </a:p>
          <a:p>
            <a:pPr marL="742950" indent="-742950" algn="just" eaLnBrk="1" hangingPunct="1">
              <a:buFont typeface="+mj-lt"/>
              <a:buAutoNum type="arabicPeriod"/>
            </a:pPr>
            <a:r>
              <a:rPr lang="es-ES" sz="3600" dirty="0" smtClean="0"/>
              <a:t>Posible </a:t>
            </a:r>
            <a:r>
              <a:rPr lang="es-E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falta </a:t>
            </a:r>
            <a:r>
              <a:rPr lang="es-E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 oportunidad en la atención de las solicitudes jurídicas</a:t>
            </a:r>
            <a:endParaRPr lang="es-ES" sz="1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66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6571</TotalTime>
  <Words>656</Words>
  <Application>Microsoft Office PowerPoint</Application>
  <PresentationFormat>Presentación en pantalla (4:3)</PresentationFormat>
  <Paragraphs>190</Paragraphs>
  <Slides>18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Diseño predeterminado</vt:lpstr>
      <vt:lpstr>Gestión del Riesgo  Proceso Gestión Jurídica</vt:lpstr>
      <vt:lpstr>Pasos</vt:lpstr>
      <vt:lpstr>Paso 01</vt:lpstr>
      <vt:lpstr>Análisis DOFA Alcaldía de Bello</vt:lpstr>
      <vt:lpstr>Análisis Matriz DOFA GJ</vt:lpstr>
      <vt:lpstr>Objetivo  Proceso GJ</vt:lpstr>
      <vt:lpstr>Riesgos  Proceso GJ</vt:lpstr>
      <vt:lpstr>Paso 02</vt:lpstr>
      <vt:lpstr>Riesgos Identificados  Proceso GJ</vt:lpstr>
      <vt:lpstr>Riesgos Identificados  Proceso GJ</vt:lpstr>
      <vt:lpstr>Paso 03</vt:lpstr>
      <vt:lpstr>Matriz de Calificación y  Evaluación del Riesgo</vt:lpstr>
      <vt:lpstr>Matriz de Calificación y  Evaluación del Riesgo Proceso GJ</vt:lpstr>
      <vt:lpstr>Paso 04</vt:lpstr>
      <vt:lpstr>Valoración de riesgos</vt:lpstr>
      <vt:lpstr>Matriz de Calificación y  Evaluación del Riesgo Proceso  GJ</vt:lpstr>
      <vt:lpstr>Matriz de Calificación y  Evaluación del Riesgo Proceso GJ</vt:lpstr>
      <vt:lpstr>Paso 05</vt:lpstr>
    </vt:vector>
  </TitlesOfParts>
  <Company>UdeA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Diagnóstico</dc:title>
  <dc:creator>Docente Asesor Marlo Flórez</dc:creator>
  <cp:lastModifiedBy>marflorez</cp:lastModifiedBy>
  <cp:revision>1038</cp:revision>
  <dcterms:created xsi:type="dcterms:W3CDTF">2008-09-15T10:24:13Z</dcterms:created>
  <dcterms:modified xsi:type="dcterms:W3CDTF">2011-05-11T16:44:50Z</dcterms:modified>
</cp:coreProperties>
</file>